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533" autoAdjust="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F4E45-0BC2-407F-B6F7-91E70909BF32}" type="datetimeFigureOut">
              <a:rPr lang="en-US" smtClean="0"/>
              <a:t>4/19/2019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A5594A-5337-46E4-979F-44B244D9EF66}" type="slidenum">
              <a:rPr lang="en-US" smtClean="0"/>
              <a:t>‹#›</a:t>
            </a:fld>
            <a:endParaRPr lang="en-US"/>
          </a:p>
        </p:txBody>
      </p:sp>
    </p:spTree>
    <p:extLst>
      <p:ext uri="{BB962C8B-B14F-4D97-AF65-F5344CB8AC3E}">
        <p14:creationId xmlns:p14="http://schemas.microsoft.com/office/powerpoint/2010/main" val="3526784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2</a:t>
            </a:fld>
            <a:endParaRPr lang="en-US"/>
          </a:p>
        </p:txBody>
      </p:sp>
    </p:spTree>
    <p:extLst>
      <p:ext uri="{BB962C8B-B14F-4D97-AF65-F5344CB8AC3E}">
        <p14:creationId xmlns:p14="http://schemas.microsoft.com/office/powerpoint/2010/main" val="1050033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construction Helmet is used by any construction engineers and everybody else in the construction site. The helmets come</a:t>
            </a:r>
            <a:r>
              <a:rPr lang="en-US" baseline="0" dirty="0" smtClean="0"/>
              <a:t> in different sizes, worn on the head as protective gears. While some helmets are worn once, some are used to withstand multiple breaks. During a fall or impacts from a falling object, the sponge in the inside of the helmet, help reduce the impacts or injury on the user. Often, the helmets is not completely perfect, since one may still sustain injuries while on the helmets. As such, the helmet is used to mitigate adversities possible with a fall or a collision in the construction site. Any sign of damage on the helmets, implies immediate replacement of the same.</a:t>
            </a:r>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3</a:t>
            </a:fld>
            <a:endParaRPr lang="en-US"/>
          </a:p>
        </p:txBody>
      </p:sp>
    </p:spTree>
    <p:extLst>
      <p:ext uri="{BB962C8B-B14F-4D97-AF65-F5344CB8AC3E}">
        <p14:creationId xmlns:p14="http://schemas.microsoft.com/office/powerpoint/2010/main" val="110148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tape measure is very useful in taking measurement</a:t>
            </a:r>
            <a:r>
              <a:rPr lang="en-US" baseline="0" dirty="0" smtClean="0"/>
              <a:t> in every construction work. </a:t>
            </a:r>
            <a:r>
              <a:rPr lang="en-US" dirty="0" smtClean="0"/>
              <a:t>A tape measure is a portable measurement device used to quantify the size of an object or the distance between objects. The</a:t>
            </a:r>
            <a:r>
              <a:rPr lang="en-US" baseline="0" dirty="0" smtClean="0"/>
              <a:t> advent of the tape measure, is the SI unit of measurement. Tape measure is relatively safe and easy to use in the construction work, given the ease to interpret calibration. For a prolonged life, the tape measure is kept clean, and well fitted in the safety box. </a:t>
            </a:r>
            <a:r>
              <a:rPr lang="en-US" dirty="0" smtClean="0"/>
              <a:t>Many of the steel blade tapes comprise</a:t>
            </a:r>
            <a:r>
              <a:rPr lang="en-US" baseline="0" dirty="0" smtClean="0"/>
              <a:t> of </a:t>
            </a:r>
            <a:r>
              <a:rPr lang="en-US" dirty="0" smtClean="0"/>
              <a:t>tension-control brakes that lock the blade in place for measuring spans. Longer tapes have a crank on the side of the case to retract the cloth tape.</a:t>
            </a:r>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4</a:t>
            </a:fld>
            <a:endParaRPr lang="en-US"/>
          </a:p>
        </p:txBody>
      </p:sp>
    </p:spTree>
    <p:extLst>
      <p:ext uri="{BB962C8B-B14F-4D97-AF65-F5344CB8AC3E}">
        <p14:creationId xmlns:p14="http://schemas.microsoft.com/office/powerpoint/2010/main" val="1565602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Hammer, is a handheld tool, that is used to strike other objects in the construction work, especially driving in nails on woods, or shaping metallic objects. There are many types of hammer,</a:t>
            </a:r>
            <a:r>
              <a:rPr lang="en-US" baseline="0" dirty="0" smtClean="0"/>
              <a:t> comprising of the claw hammer, which is the most common as above photo used to drive and pull out nails. The head and handle, are the major components of the hammer. Some hammers as above, have the tail, which is used to pull out nails. The heads of a hammer are made of </a:t>
            </a:r>
            <a:r>
              <a:rPr lang="en-US" dirty="0" smtClean="0"/>
              <a:t>high carbon, heat-treated steel for strength and durability. The hard materials of the hammer, help in alienating</a:t>
            </a:r>
            <a:r>
              <a:rPr lang="en-US" baseline="0" dirty="0" smtClean="0"/>
              <a:t> the hammer from chipping or cracking as results of repeated hits.</a:t>
            </a:r>
            <a:r>
              <a:rPr lang="en-US" sz="1200" u="none" strike="noStrike" kern="1200" dirty="0" smtClean="0">
                <a:solidFill>
                  <a:schemeClr val="tx1"/>
                </a:solidFill>
                <a:effectLst/>
                <a:latin typeface="+mn-lt"/>
                <a:ea typeface="+mn-ea"/>
                <a:cs typeface="+mn-cs"/>
              </a:rPr>
              <a:t/>
            </a:r>
            <a:br>
              <a:rPr lang="en-US" sz="1200" u="none" strike="noStrike" kern="1200" dirty="0" smtClean="0">
                <a:solidFill>
                  <a:schemeClr val="tx1"/>
                </a:solidFill>
                <a:effectLst/>
                <a:latin typeface="+mn-lt"/>
                <a:ea typeface="+mn-ea"/>
                <a:cs typeface="+mn-cs"/>
              </a:rPr>
            </a:br>
            <a:r>
              <a:rPr lang="en-US" sz="1200" u="none" strike="noStrike" kern="1200" dirty="0" smtClean="0">
                <a:solidFill>
                  <a:schemeClr val="tx1"/>
                </a:solidFill>
                <a:effectLst/>
                <a:latin typeface="+mn-lt"/>
                <a:ea typeface="+mn-ea"/>
                <a:cs typeface="+mn-cs"/>
              </a:rPr>
              <a:t/>
            </a:r>
            <a:br>
              <a:rPr lang="en-US" sz="1200" u="none" strike="noStrike" kern="1200" dirty="0" smtClean="0">
                <a:solidFill>
                  <a:schemeClr val="tx1"/>
                </a:solidFill>
                <a:effectLst/>
                <a:latin typeface="+mn-lt"/>
                <a:ea typeface="+mn-ea"/>
                <a:cs typeface="+mn-cs"/>
              </a:rPr>
            </a:br>
            <a:endParaRPr lang="en-US" sz="1200" u="none" strike="noStrike"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5</a:t>
            </a:fld>
            <a:endParaRPr lang="en-US"/>
          </a:p>
        </p:txBody>
      </p:sp>
    </p:spTree>
    <p:extLst>
      <p:ext uri="{BB962C8B-B14F-4D97-AF65-F5344CB8AC3E}">
        <p14:creationId xmlns:p14="http://schemas.microsoft.com/office/powerpoint/2010/main" val="79903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4441967-2033-489B-9EF3-21AC200C797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78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181212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1064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A919D5-69FB-498F-ABE1-611F08F5833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69846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A919D5-69FB-498F-ABE1-611F08F5833D}" type="datetimeFigureOut">
              <a:rPr lang="en-US" smtClean="0"/>
              <a:t>4/19/2019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441967-2033-489B-9EF3-21AC200C797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739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A919D5-69FB-498F-ABE1-611F08F5833D}" type="datetimeFigureOut">
              <a:rPr lang="en-US" smtClean="0"/>
              <a:t>4/19/2019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379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A919D5-69FB-498F-ABE1-611F08F5833D}" type="datetimeFigureOut">
              <a:rPr lang="en-US" smtClean="0"/>
              <a:t>4/19/2019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179736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12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3762986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6999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4786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1633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59141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5664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203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817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2694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A919D5-69FB-498F-ABE1-611F08F5833D}" type="datetimeFigureOut">
              <a:rPr lang="en-US" smtClean="0"/>
              <a:t>4/19/2019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441967-2033-489B-9EF3-21AC200C797D}" type="slidenum">
              <a:rPr lang="en-US" smtClean="0"/>
              <a:t>‹#›</a:t>
            </a:fld>
            <a:endParaRPr lang="en-US"/>
          </a:p>
        </p:txBody>
      </p:sp>
    </p:spTree>
    <p:extLst>
      <p:ext uri="{BB962C8B-B14F-4D97-AF65-F5344CB8AC3E}">
        <p14:creationId xmlns:p14="http://schemas.microsoft.com/office/powerpoint/2010/main" val="153042805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Building Construction Technology program</a:t>
            </a:r>
          </a:p>
        </p:txBody>
      </p:sp>
      <p:sp>
        <p:nvSpPr>
          <p:cNvPr id="3" name="Subtitle 2"/>
          <p:cNvSpPr>
            <a:spLocks noGrp="1"/>
          </p:cNvSpPr>
          <p:nvPr>
            <p:ph type="subTitle" idx="1"/>
          </p:nvPr>
        </p:nvSpPr>
        <p:spPr/>
        <p:txBody>
          <a:bodyPr/>
          <a:lstStyle/>
          <a:p>
            <a:r>
              <a:rPr lang="en-US" dirty="0" smtClean="0"/>
              <a:t>New Courses Offered</a:t>
            </a:r>
            <a:endParaRPr lang="en-US" dirty="0"/>
          </a:p>
        </p:txBody>
      </p:sp>
    </p:spTree>
    <p:extLst>
      <p:ext uri="{BB962C8B-B14F-4D97-AF65-F5344CB8AC3E}">
        <p14:creationId xmlns:p14="http://schemas.microsoft.com/office/powerpoint/2010/main" val="268742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Earth Moving Tractor-Backhoe Loaders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78571" y="2479962"/>
            <a:ext cx="4975227" cy="3317875"/>
          </a:xfrm>
        </p:spPr>
      </p:pic>
      <p:sp>
        <p:nvSpPr>
          <p:cNvPr id="5" name="Rectangle 4"/>
          <p:cNvSpPr/>
          <p:nvPr/>
        </p:nvSpPr>
        <p:spPr>
          <a:xfrm>
            <a:off x="1295402" y="2607025"/>
            <a:ext cx="4715433" cy="3416320"/>
          </a:xfrm>
          <a:prstGeom prst="rect">
            <a:avLst/>
          </a:prstGeom>
        </p:spPr>
        <p:txBody>
          <a:bodyPr wrap="square">
            <a:spAutoFit/>
          </a:bodyPr>
          <a:lstStyle/>
          <a:p>
            <a:pPr marL="285750" indent="-285750">
              <a:lnSpc>
                <a:spcPct val="200000"/>
              </a:lnSpc>
              <a:buFont typeface="Wingdings" panose="05000000000000000000" pitchFamily="2" charset="2"/>
              <a:buChar char="§"/>
            </a:pPr>
            <a:r>
              <a:rPr lang="en-US" dirty="0" smtClean="0">
                <a:solidFill>
                  <a:srgbClr val="1D1D1D"/>
                </a:solidFill>
                <a:latin typeface="Helvetica Neue"/>
              </a:rPr>
              <a:t>Backhoe Tractor is taught within 1 month</a:t>
            </a:r>
          </a:p>
          <a:p>
            <a:pPr marL="285750" indent="-285750">
              <a:lnSpc>
                <a:spcPct val="200000"/>
              </a:lnSpc>
              <a:buFont typeface="Wingdings" panose="05000000000000000000" pitchFamily="2" charset="2"/>
              <a:buChar char="§"/>
            </a:pPr>
            <a:r>
              <a:rPr lang="en-US" dirty="0" smtClean="0">
                <a:solidFill>
                  <a:srgbClr val="1D1D1D"/>
                </a:solidFill>
                <a:latin typeface="Helvetica Neue"/>
              </a:rPr>
              <a:t>There are highly experienced teachers</a:t>
            </a:r>
          </a:p>
          <a:p>
            <a:pPr marL="285750" indent="-285750">
              <a:lnSpc>
                <a:spcPct val="200000"/>
              </a:lnSpc>
              <a:buFont typeface="Wingdings" panose="05000000000000000000" pitchFamily="2" charset="2"/>
              <a:buChar char="§"/>
            </a:pPr>
            <a:r>
              <a:rPr lang="en-US" dirty="0" smtClean="0">
                <a:solidFill>
                  <a:srgbClr val="1D1D1D"/>
                </a:solidFill>
                <a:latin typeface="Helvetica Neue"/>
              </a:rPr>
              <a:t>A driving license is issued upon completion</a:t>
            </a:r>
          </a:p>
          <a:p>
            <a:pPr marL="285750" indent="-285750">
              <a:lnSpc>
                <a:spcPct val="200000"/>
              </a:lnSpc>
              <a:buFont typeface="Wingdings" panose="05000000000000000000" pitchFamily="2" charset="2"/>
              <a:buChar char="§"/>
            </a:pPr>
            <a:r>
              <a:rPr lang="en-US" dirty="0" smtClean="0">
                <a:solidFill>
                  <a:srgbClr val="1D1D1D"/>
                </a:solidFill>
                <a:latin typeface="Helvetica Neue"/>
              </a:rPr>
              <a:t>Sufficient time is allocated for training and work-based testing.</a:t>
            </a:r>
            <a:endParaRPr lang="en-US" dirty="0" smtClean="0">
              <a:solidFill>
                <a:srgbClr val="1D1D1D"/>
              </a:solidFill>
              <a:latin typeface="Helvetica Neue"/>
            </a:endParaRPr>
          </a:p>
        </p:txBody>
      </p:sp>
    </p:spTree>
    <p:extLst>
      <p:ext uri="{BB962C8B-B14F-4D97-AF65-F5344CB8AC3E}">
        <p14:creationId xmlns:p14="http://schemas.microsoft.com/office/powerpoint/2010/main" val="282006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Construction Helmet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23026" y="2362405"/>
            <a:ext cx="6883111" cy="3317875"/>
          </a:xfrm>
        </p:spPr>
      </p:pic>
      <p:sp>
        <p:nvSpPr>
          <p:cNvPr id="5" name="Rectangle 4"/>
          <p:cNvSpPr/>
          <p:nvPr/>
        </p:nvSpPr>
        <p:spPr>
          <a:xfrm>
            <a:off x="1295402" y="2517121"/>
            <a:ext cx="4957480" cy="3970318"/>
          </a:xfrm>
          <a:prstGeom prst="rect">
            <a:avLst/>
          </a:prstGeom>
        </p:spPr>
        <p:txBody>
          <a:bodyPr wrap="square">
            <a:spAutoFit/>
          </a:bodyPr>
          <a:lstStyle/>
          <a:p>
            <a:pPr marL="285750" indent="-285750">
              <a:lnSpc>
                <a:spcPct val="200000"/>
              </a:lnSpc>
              <a:buFont typeface="Wingdings" panose="05000000000000000000" pitchFamily="2" charset="2"/>
              <a:buChar char="§"/>
            </a:pPr>
            <a:r>
              <a:rPr lang="en-US" dirty="0" smtClean="0">
                <a:solidFill>
                  <a:srgbClr val="1D1D1D"/>
                </a:solidFill>
                <a:latin typeface="Helvetica Neue"/>
              </a:rPr>
              <a:t>Helmet is</a:t>
            </a:r>
            <a:r>
              <a:rPr lang="en-US" dirty="0" smtClean="0">
                <a:solidFill>
                  <a:srgbClr val="1D1D1D"/>
                </a:solidFill>
                <a:effectLst/>
                <a:latin typeface="Helvetica Neue"/>
              </a:rPr>
              <a:t> </a:t>
            </a:r>
            <a:r>
              <a:rPr lang="en-US" dirty="0" smtClean="0">
                <a:solidFill>
                  <a:srgbClr val="1D1D1D"/>
                </a:solidFill>
                <a:effectLst/>
                <a:latin typeface="Helvetica Neue"/>
              </a:rPr>
              <a:t>a protective </a:t>
            </a:r>
            <a:r>
              <a:rPr lang="en-US" dirty="0" smtClean="0">
                <a:solidFill>
                  <a:srgbClr val="1D1D1D"/>
                </a:solidFill>
                <a:effectLst/>
                <a:latin typeface="Helvetica Neue"/>
              </a:rPr>
              <a:t>gear</a:t>
            </a:r>
          </a:p>
          <a:p>
            <a:pPr marL="285750" indent="-285750">
              <a:lnSpc>
                <a:spcPct val="200000"/>
              </a:lnSpc>
              <a:buFont typeface="Wingdings" panose="05000000000000000000" pitchFamily="2" charset="2"/>
              <a:buChar char="§"/>
            </a:pPr>
            <a:r>
              <a:rPr lang="en-US" dirty="0" smtClean="0">
                <a:solidFill>
                  <a:srgbClr val="1D1D1D"/>
                </a:solidFill>
                <a:latin typeface="Helvetica Neue"/>
              </a:rPr>
              <a:t>Students are offered onsite training on safety matters</a:t>
            </a:r>
          </a:p>
          <a:p>
            <a:pPr marL="285750" indent="-285750">
              <a:lnSpc>
                <a:spcPct val="200000"/>
              </a:lnSpc>
              <a:buFont typeface="Wingdings" panose="05000000000000000000" pitchFamily="2" charset="2"/>
              <a:buChar char="§"/>
            </a:pPr>
            <a:r>
              <a:rPr lang="en-US" dirty="0" smtClean="0">
                <a:solidFill>
                  <a:srgbClr val="1D1D1D"/>
                </a:solidFill>
                <a:latin typeface="Helvetica Neue"/>
              </a:rPr>
              <a:t>The college offers, first aid training on students, in relation to safety matters on the sites</a:t>
            </a:r>
          </a:p>
          <a:p>
            <a:pPr marL="285750" indent="-285750">
              <a:lnSpc>
                <a:spcPct val="200000"/>
              </a:lnSpc>
              <a:buFont typeface="Wingdings" panose="05000000000000000000" pitchFamily="2" charset="2"/>
              <a:buChar char="§"/>
            </a:pPr>
            <a:endParaRPr lang="en-US" dirty="0" smtClean="0">
              <a:solidFill>
                <a:srgbClr val="1D1D1D"/>
              </a:solidFill>
              <a:effectLst/>
              <a:latin typeface="Helvetica Neue"/>
            </a:endParaRPr>
          </a:p>
        </p:txBody>
      </p:sp>
    </p:spTree>
    <p:extLst>
      <p:ext uri="{BB962C8B-B14F-4D97-AF65-F5344CB8AC3E}">
        <p14:creationId xmlns:p14="http://schemas.microsoft.com/office/powerpoint/2010/main" val="64080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Tape Measure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91746" y="2446627"/>
            <a:ext cx="4973646" cy="3317875"/>
          </a:xfrm>
        </p:spPr>
      </p:pic>
      <p:sp>
        <p:nvSpPr>
          <p:cNvPr id="5" name="Rectangle 4"/>
          <p:cNvSpPr/>
          <p:nvPr/>
        </p:nvSpPr>
        <p:spPr>
          <a:xfrm>
            <a:off x="1158350" y="2704006"/>
            <a:ext cx="5376922" cy="3970318"/>
          </a:xfrm>
          <a:prstGeom prst="rect">
            <a:avLst/>
          </a:prstGeom>
        </p:spPr>
        <p:txBody>
          <a:bodyPr wrap="square">
            <a:spAutoFit/>
          </a:bodyPr>
          <a:lstStyle/>
          <a:p>
            <a:pPr marL="285750" indent="-285750">
              <a:lnSpc>
                <a:spcPct val="200000"/>
              </a:lnSpc>
              <a:buFont typeface="Wingdings" panose="05000000000000000000" pitchFamily="2" charset="2"/>
              <a:buChar char="Ø"/>
            </a:pPr>
            <a:r>
              <a:rPr lang="en-US" dirty="0" smtClean="0">
                <a:solidFill>
                  <a:srgbClr val="1D1D1D"/>
                </a:solidFill>
                <a:latin typeface="Helvetica Neue"/>
              </a:rPr>
              <a:t>The college offers extensive training on budgeting, costing and approximation.</a:t>
            </a:r>
          </a:p>
          <a:p>
            <a:pPr marL="285750" indent="-285750">
              <a:lnSpc>
                <a:spcPct val="200000"/>
              </a:lnSpc>
              <a:buFont typeface="Wingdings" panose="05000000000000000000" pitchFamily="2" charset="2"/>
              <a:buChar char="Ø"/>
            </a:pPr>
            <a:r>
              <a:rPr lang="en-US" dirty="0" smtClean="0">
                <a:solidFill>
                  <a:srgbClr val="1D1D1D"/>
                </a:solidFill>
                <a:effectLst/>
                <a:latin typeface="Helvetica Neue"/>
              </a:rPr>
              <a:t>Various tools used in measuring are introduced to the students.</a:t>
            </a:r>
          </a:p>
          <a:p>
            <a:pPr marL="285750" indent="-285750">
              <a:lnSpc>
                <a:spcPct val="200000"/>
              </a:lnSpc>
              <a:buFont typeface="Wingdings" panose="05000000000000000000" pitchFamily="2" charset="2"/>
              <a:buChar char="Ø"/>
            </a:pPr>
            <a:r>
              <a:rPr lang="en-US" dirty="0" smtClean="0">
                <a:solidFill>
                  <a:srgbClr val="1D1D1D"/>
                </a:solidFill>
                <a:latin typeface="Helvetica Neue"/>
              </a:rPr>
              <a:t>Tools maintenance practices are taught in the college</a:t>
            </a:r>
            <a:endParaRPr lang="en-US" dirty="0" smtClean="0">
              <a:solidFill>
                <a:srgbClr val="1D1D1D"/>
              </a:solidFill>
              <a:effectLst/>
              <a:latin typeface="Helvetica Neue"/>
            </a:endParaRPr>
          </a:p>
          <a:p>
            <a:pPr marL="285750" indent="-285750">
              <a:lnSpc>
                <a:spcPct val="200000"/>
              </a:lnSpc>
              <a:buFont typeface="Wingdings" panose="05000000000000000000" pitchFamily="2" charset="2"/>
              <a:buChar char="Ø"/>
            </a:pPr>
            <a:endParaRPr lang="en-US" dirty="0"/>
          </a:p>
        </p:txBody>
      </p:sp>
    </p:spTree>
    <p:extLst>
      <p:ext uri="{BB962C8B-B14F-4D97-AF65-F5344CB8AC3E}">
        <p14:creationId xmlns:p14="http://schemas.microsoft.com/office/powerpoint/2010/main" val="130270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Hammer</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47267" y="2693005"/>
            <a:ext cx="6883111" cy="3317875"/>
          </a:xfrm>
        </p:spPr>
      </p:pic>
      <p:sp>
        <p:nvSpPr>
          <p:cNvPr id="5" name="Rectangle 4"/>
          <p:cNvSpPr/>
          <p:nvPr/>
        </p:nvSpPr>
        <p:spPr>
          <a:xfrm>
            <a:off x="1201273" y="2333685"/>
            <a:ext cx="6100480" cy="4524315"/>
          </a:xfrm>
          <a:prstGeom prst="rect">
            <a:avLst/>
          </a:prstGeom>
        </p:spPr>
        <p:txBody>
          <a:bodyPr wrap="square">
            <a:spAutoFit/>
          </a:bodyPr>
          <a:lstStyle/>
          <a:p>
            <a:pPr marL="285750" indent="-285750">
              <a:lnSpc>
                <a:spcPct val="200000"/>
              </a:lnSpc>
              <a:buFont typeface="Wingdings" panose="05000000000000000000" pitchFamily="2" charset="2"/>
              <a:buChar char="q"/>
            </a:pPr>
            <a:r>
              <a:rPr lang="en-US" dirty="0" smtClean="0">
                <a:solidFill>
                  <a:srgbClr val="1D1D1D"/>
                </a:solidFill>
                <a:latin typeface="Helvetica Neue"/>
              </a:rPr>
              <a:t>Learners acquire skills on how to use hammer</a:t>
            </a:r>
          </a:p>
          <a:p>
            <a:pPr marL="285750" indent="-285750">
              <a:lnSpc>
                <a:spcPct val="200000"/>
              </a:lnSpc>
              <a:buFont typeface="Wingdings" panose="05000000000000000000" pitchFamily="2" charset="2"/>
              <a:buChar char="q"/>
            </a:pPr>
            <a:r>
              <a:rPr lang="en-US" dirty="0" smtClean="0">
                <a:solidFill>
                  <a:srgbClr val="1D1D1D"/>
                </a:solidFill>
                <a:latin typeface="Helvetica Neue"/>
              </a:rPr>
              <a:t>Each learner is allocated personal construction tools</a:t>
            </a:r>
          </a:p>
          <a:p>
            <a:pPr marL="285750" indent="-285750">
              <a:lnSpc>
                <a:spcPct val="200000"/>
              </a:lnSpc>
              <a:buFont typeface="Wingdings" panose="05000000000000000000" pitchFamily="2" charset="2"/>
              <a:buChar char="q"/>
            </a:pPr>
            <a:r>
              <a:rPr lang="en-US" dirty="0" smtClean="0">
                <a:solidFill>
                  <a:srgbClr val="1D1D1D"/>
                </a:solidFill>
                <a:latin typeface="Helvetica Neue"/>
              </a:rPr>
              <a:t> Different types of hammers, and related tools are taught</a:t>
            </a:r>
          </a:p>
          <a:p>
            <a:pPr marL="285750" indent="-285750">
              <a:lnSpc>
                <a:spcPct val="200000"/>
              </a:lnSpc>
              <a:buFont typeface="Wingdings" panose="05000000000000000000" pitchFamily="2" charset="2"/>
              <a:buChar char="q"/>
            </a:pPr>
            <a:r>
              <a:rPr lang="en-US" dirty="0" smtClean="0">
                <a:solidFill>
                  <a:srgbClr val="1D1D1D"/>
                </a:solidFill>
                <a:effectLst/>
                <a:latin typeface="Helvetica Neue"/>
              </a:rPr>
              <a:t>The learners are given hands-on skills by learning from construction sites where these tools are used.</a:t>
            </a:r>
          </a:p>
          <a:p>
            <a:pPr marL="285750" indent="-285750">
              <a:lnSpc>
                <a:spcPct val="200000"/>
              </a:lnSpc>
              <a:buFont typeface="Wingdings" panose="05000000000000000000" pitchFamily="2" charset="2"/>
              <a:buChar char="q"/>
            </a:pPr>
            <a:endParaRPr lang="en-US" dirty="0" smtClean="0">
              <a:solidFill>
                <a:srgbClr val="1D1D1D"/>
              </a:solidFill>
              <a:effectLst/>
              <a:latin typeface="Helvetica Neue"/>
            </a:endParaRPr>
          </a:p>
          <a:p>
            <a:pPr marL="285750" indent="-285750">
              <a:lnSpc>
                <a:spcPct val="200000"/>
              </a:lnSpc>
              <a:buFont typeface="Wingdings" panose="05000000000000000000" pitchFamily="2" charset="2"/>
              <a:buChar char="q"/>
            </a:pPr>
            <a:endParaRPr lang="en-US" dirty="0"/>
          </a:p>
        </p:txBody>
      </p:sp>
    </p:spTree>
    <p:extLst>
      <p:ext uri="{BB962C8B-B14F-4D97-AF65-F5344CB8AC3E}">
        <p14:creationId xmlns:p14="http://schemas.microsoft.com/office/powerpoint/2010/main" val="35226524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115</TotalTime>
  <Words>545</Words>
  <Application>Microsoft Office PowerPoint</Application>
  <PresentationFormat>Widescreen</PresentationFormat>
  <Paragraphs>27</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Garamond</vt:lpstr>
      <vt:lpstr>Helvetica Neue</vt:lpstr>
      <vt:lpstr>Wingdings</vt:lpstr>
      <vt:lpstr>Organic</vt:lpstr>
      <vt:lpstr>Building Construction Technology program</vt:lpstr>
      <vt:lpstr>Earth Moving Tractor-Backhoe Loaders</vt:lpstr>
      <vt:lpstr>Construction Helmet</vt:lpstr>
      <vt:lpstr>Tape Measure</vt:lpstr>
      <vt:lpstr>Hammer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Construction Technology program</dc:title>
  <dc:creator>chrispin njiru</dc:creator>
  <cp:lastModifiedBy>chrispin njiru</cp:lastModifiedBy>
  <cp:revision>51</cp:revision>
  <dcterms:created xsi:type="dcterms:W3CDTF">2019-04-17T17:42:40Z</dcterms:created>
  <dcterms:modified xsi:type="dcterms:W3CDTF">2019-04-18T21:32:36Z</dcterms:modified>
</cp:coreProperties>
</file>